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D2B52-A57E-4BEE-A06C-D17497A8ECEC}" type="datetimeFigureOut">
              <a:rPr lang="es-MX" smtClean="0"/>
              <a:t>20/08/2017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316B3-4717-4609-8F72-CDF9C0118D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273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316B3-4717-4609-8F72-CDF9C0118D78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919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8/20/2017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honorina.wordpress.com/2010/09/17/tema-1-los-presocratico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3F95DA7-1EC9-664A-8DE9-C67DAF579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1625600"/>
            <a:ext cx="6815669" cy="36322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MX" sz="2000" dirty="0">
                <a:latin typeface="Lucida Grande"/>
              </a:rPr>
              <a:t>Caamal Briseño Diego </a:t>
            </a:r>
            <a:r>
              <a:rPr lang="es-MX" sz="2000" dirty="0" smtClean="0">
                <a:latin typeface="Lucida Grande"/>
              </a:rPr>
              <a:t>Alejandro</a:t>
            </a:r>
          </a:p>
          <a:p>
            <a:pPr algn="just"/>
            <a:r>
              <a:rPr lang="es-MX" sz="2000" dirty="0" smtClean="0">
                <a:latin typeface="Lucida Grande"/>
              </a:rPr>
              <a:t>Castro </a:t>
            </a:r>
            <a:r>
              <a:rPr lang="es-MX" sz="2000" dirty="0" err="1">
                <a:latin typeface="Lucida Grande"/>
              </a:rPr>
              <a:t>Santamaria</a:t>
            </a:r>
            <a:r>
              <a:rPr lang="es-MX" sz="2000" dirty="0">
                <a:latin typeface="Lucida Grande"/>
              </a:rPr>
              <a:t> Aarón </a:t>
            </a:r>
            <a:r>
              <a:rPr lang="es-MX" sz="2000" dirty="0" smtClean="0">
                <a:latin typeface="Lucida Grande"/>
              </a:rPr>
              <a:t>Pedro</a:t>
            </a:r>
          </a:p>
          <a:p>
            <a:pPr algn="just"/>
            <a:r>
              <a:rPr lang="es-MX" sz="2000" dirty="0" err="1" smtClean="0">
                <a:latin typeface="Lucida Grande"/>
              </a:rPr>
              <a:t>Lagunes</a:t>
            </a:r>
            <a:r>
              <a:rPr lang="es-MX" sz="2000" dirty="0" smtClean="0">
                <a:latin typeface="Lucida Grande"/>
              </a:rPr>
              <a:t> </a:t>
            </a:r>
            <a:r>
              <a:rPr lang="es-MX" sz="2000" dirty="0" err="1">
                <a:latin typeface="Lucida Grande"/>
              </a:rPr>
              <a:t>Marin</a:t>
            </a:r>
            <a:r>
              <a:rPr lang="es-MX" sz="2000" dirty="0">
                <a:latin typeface="Lucida Grande"/>
              </a:rPr>
              <a:t> Nelson </a:t>
            </a:r>
            <a:r>
              <a:rPr lang="es-MX" sz="2000" dirty="0" smtClean="0">
                <a:latin typeface="Lucida Grande"/>
              </a:rPr>
              <a:t>Alberto</a:t>
            </a:r>
          </a:p>
          <a:p>
            <a:pPr algn="just"/>
            <a:r>
              <a:rPr lang="es-MX" sz="2000" dirty="0">
                <a:latin typeface="Lucida Grande"/>
              </a:rPr>
              <a:t>Morales Angulo </a:t>
            </a:r>
            <a:r>
              <a:rPr lang="es-MX" sz="2400" dirty="0" smtClean="0">
                <a:latin typeface="Lucida Grande"/>
              </a:rPr>
              <a:t>David</a:t>
            </a:r>
            <a:endParaRPr lang="es-MX" sz="2000" dirty="0" smtClean="0">
              <a:latin typeface="Lucida Grande"/>
            </a:endParaRPr>
          </a:p>
          <a:p>
            <a:pPr algn="just"/>
            <a:r>
              <a:rPr lang="es-MX" sz="2000" dirty="0" smtClean="0">
                <a:latin typeface="Lucida Grande"/>
              </a:rPr>
              <a:t>Noroña </a:t>
            </a:r>
            <a:r>
              <a:rPr lang="es-MX" sz="2000" dirty="0">
                <a:latin typeface="Lucida Grande"/>
              </a:rPr>
              <a:t>cabeza Karla </a:t>
            </a:r>
            <a:r>
              <a:rPr lang="es-MX" sz="2000" dirty="0" smtClean="0">
                <a:latin typeface="Lucida Grande"/>
              </a:rPr>
              <a:t>Patricia</a:t>
            </a:r>
          </a:p>
          <a:p>
            <a:pPr algn="just"/>
            <a:r>
              <a:rPr lang="es-MX" sz="2000" dirty="0" smtClean="0">
                <a:latin typeface="Lucida Grande"/>
              </a:rPr>
              <a:t>Rojas </a:t>
            </a:r>
            <a:r>
              <a:rPr lang="es-MX" sz="2000" dirty="0">
                <a:latin typeface="Lucida Grande"/>
              </a:rPr>
              <a:t>Alvarado Luis </a:t>
            </a:r>
            <a:r>
              <a:rPr lang="es-MX" sz="2000" dirty="0" smtClean="0">
                <a:latin typeface="Lucida Grande"/>
              </a:rPr>
              <a:t>Enrique</a:t>
            </a:r>
          </a:p>
          <a:p>
            <a:pPr algn="just"/>
            <a:endParaRPr lang="es-MX" sz="2000" dirty="0">
              <a:latin typeface="Lucida Grande"/>
            </a:endParaRPr>
          </a:p>
          <a:p>
            <a:pPr algn="just"/>
            <a:endParaRPr lang="es-MX" sz="2000" dirty="0" smtClean="0">
              <a:latin typeface="Lucida Grande"/>
            </a:endParaRPr>
          </a:p>
          <a:p>
            <a:pPr algn="just"/>
            <a:r>
              <a:rPr lang="en-US" sz="2000" dirty="0" smtClean="0">
                <a:latin typeface="Lucida Grande"/>
              </a:rPr>
              <a:t>1CV4</a:t>
            </a:r>
            <a:endParaRPr lang="es-MX" sz="2000" dirty="0">
              <a:latin typeface="Lucida Grande"/>
            </a:endParaRPr>
          </a:p>
        </p:txBody>
      </p:sp>
      <p:pic>
        <p:nvPicPr>
          <p:cNvPr id="1026" name="Picture 2" descr="Resultado de imagen para ipn simbol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449529"/>
            <a:ext cx="923925" cy="145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escom simbol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619" y="449530"/>
            <a:ext cx="1530881" cy="107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09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866EB3-171B-C143-9EAA-CCBD6362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EMPÉDOCLES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 DE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ACRAGÁS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 (450 a. 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9AA866-ADC7-7143-B4F0-EFF0E23F6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Todo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lo que hay se ha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formado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partir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la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mezcla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y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separación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cuatro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elementos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(</a:t>
            </a:r>
            <a:r>
              <a:rPr lang="en-US" b="1" dirty="0" err="1">
                <a:solidFill>
                  <a:srgbClr val="333333"/>
                </a:solidFill>
                <a:latin typeface="Lucida Grande"/>
              </a:rPr>
              <a:t>fuego</a:t>
            </a:r>
            <a:r>
              <a:rPr lang="en-US" b="1" dirty="0">
                <a:solidFill>
                  <a:srgbClr val="333333"/>
                </a:solidFill>
                <a:latin typeface="Lucida Grande"/>
              </a:rPr>
              <a:t>, </a:t>
            </a:r>
            <a:r>
              <a:rPr lang="en-US" b="1" dirty="0" err="1">
                <a:solidFill>
                  <a:srgbClr val="333333"/>
                </a:solidFill>
                <a:latin typeface="Lucida Grande"/>
              </a:rPr>
              <a:t>tierra</a:t>
            </a:r>
            <a:r>
              <a:rPr lang="en-US" b="1" dirty="0">
                <a:solidFill>
                  <a:srgbClr val="333333"/>
                </a:solidFill>
                <a:latin typeface="Lucida Grande"/>
              </a:rPr>
              <a:t>, </a:t>
            </a:r>
            <a:r>
              <a:rPr lang="en-US" b="1" dirty="0" err="1">
                <a:solidFill>
                  <a:srgbClr val="333333"/>
                </a:solidFill>
                <a:latin typeface="Lucida Grande"/>
              </a:rPr>
              <a:t>aire</a:t>
            </a:r>
            <a:r>
              <a:rPr lang="en-US" b="1" dirty="0">
                <a:solidFill>
                  <a:srgbClr val="333333"/>
                </a:solidFill>
                <a:latin typeface="Lucida Grande"/>
              </a:rPr>
              <a:t> y </a:t>
            </a:r>
            <a:r>
              <a:rPr lang="en-US" b="1" dirty="0" err="1">
                <a:solidFill>
                  <a:srgbClr val="333333"/>
                </a:solidFill>
                <a:latin typeface="Lucida Grande"/>
              </a:rPr>
              <a:t>agua</a:t>
            </a:r>
            <a:r>
              <a:rPr lang="en-US" dirty="0">
                <a:solidFill>
                  <a:srgbClr val="333333"/>
                </a:solidFill>
                <a:latin typeface="Lucida Grande"/>
              </a:rPr>
              <a:t>),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todo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responde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al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movimiento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mecánico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estos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elementos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</a:t>
            </a:r>
          </a:p>
        </p:txBody>
      </p:sp>
      <p:sp>
        <p:nvSpPr>
          <p:cNvPr id="4" name="AutoShape 2" descr="Resultado de imagen para empedocles de acragas">
            <a:extLst>
              <a:ext uri="{FF2B5EF4-FFF2-40B4-BE49-F238E27FC236}">
                <a16:creationId xmlns:a16="http://schemas.microsoft.com/office/drawing/2014/main" xmlns="" id="{0BC7FFA1-451B-46B8-ACA2-DED3907B03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172" name="Picture 4" descr="Resultado de imagen para empedocles de acragas">
            <a:extLst>
              <a:ext uri="{FF2B5EF4-FFF2-40B4-BE49-F238E27FC236}">
                <a16:creationId xmlns:a16="http://schemas.microsoft.com/office/drawing/2014/main" xmlns="" id="{F9278649-4A5E-47AE-B479-223842B7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58" y="3891947"/>
            <a:ext cx="1589881" cy="22548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9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B66E98-C877-E141-99B0-728E2C05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580" y="880532"/>
            <a:ext cx="10276838" cy="1303867"/>
          </a:xfrm>
        </p:spPr>
        <p:txBody>
          <a:bodyPr>
            <a:normAutofit fontScale="90000"/>
          </a:bodyPr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ANAXÁGORAS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 DE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CLAZOMENE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 (460 a. 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397F6F-362A-CD4C-9D6B-7DF95B2E0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Acepta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el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razonamiento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Parménides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que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ninguna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realidad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nueva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puede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originarse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;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luego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, todo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existe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desde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siempre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</a:t>
            </a:r>
            <a:endParaRPr lang="es-MX" b="0" i="0" dirty="0">
              <a:solidFill>
                <a:srgbClr val="333333"/>
              </a:solidFill>
              <a:effectLst/>
              <a:latin typeface="Lucida Grande"/>
            </a:endParaRPr>
          </a:p>
          <a:p>
            <a:pPr algn="just"/>
            <a:r>
              <a:rPr lang="es-MX" dirty="0">
                <a:solidFill>
                  <a:srgbClr val="333333"/>
                </a:solidFill>
                <a:latin typeface="Lucida Grande"/>
              </a:rPr>
              <a:t>P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artículas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diminutas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todas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las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sustancias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existen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por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siempre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(</a:t>
            </a:r>
            <a:r>
              <a:rPr lang="en-US" b="1" i="1" dirty="0" err="1">
                <a:solidFill>
                  <a:srgbClr val="333333"/>
                </a:solidFill>
                <a:effectLst/>
                <a:latin typeface="Lucida Grande"/>
              </a:rPr>
              <a:t>homeomerías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).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Estas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innumerables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partículas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se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hallaban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primero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mezcladas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en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una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masa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compacta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 </a:t>
            </a:r>
            <a:endParaRPr lang="en-US" dirty="0"/>
          </a:p>
        </p:txBody>
      </p:sp>
      <p:pic>
        <p:nvPicPr>
          <p:cNvPr id="9218" name="Picture 2" descr="Resultado de imagen para anaxagoras de clazomene">
            <a:extLst>
              <a:ext uri="{FF2B5EF4-FFF2-40B4-BE49-F238E27FC236}">
                <a16:creationId xmlns:a16="http://schemas.microsoft.com/office/drawing/2014/main" xmlns="" id="{41FE8CD4-2CDA-4F9A-B7AC-4176D23E1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09" y="4382355"/>
            <a:ext cx="1644651" cy="18660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88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C94867-DD58-AE49-8D57-FCD22A11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LOS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ATOMISTAS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: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LEUCIPO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 DE MILETO (440 a. C.) y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DEMÓCRITO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 DE ABDERA (420 a. 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E045B6-2C4C-904B-B353-8616CD34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Explican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la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realidad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partir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dos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principios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: lo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lleno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y el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vacío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 El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mundo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está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lleno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un número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infinito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principios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materiales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e indivisibles, de 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átomos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Estos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átomos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se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mueven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en el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vacío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</a:t>
            </a:r>
            <a:endParaRPr lang="es-MX" b="0" i="0" dirty="0">
              <a:solidFill>
                <a:srgbClr val="333333"/>
              </a:solidFill>
              <a:effectLst/>
              <a:latin typeface="Lucida Grande"/>
            </a:endParaRPr>
          </a:p>
        </p:txBody>
      </p:sp>
      <p:pic>
        <p:nvPicPr>
          <p:cNvPr id="10242" name="Picture 2" descr="Resultado de imagen para leucipo de mileto">
            <a:extLst>
              <a:ext uri="{FF2B5EF4-FFF2-40B4-BE49-F238E27FC236}">
                <a16:creationId xmlns:a16="http://schemas.microsoft.com/office/drawing/2014/main" xmlns="" id="{0E00865C-34B6-4E07-8D7C-A734CB4AC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410" y="3870960"/>
            <a:ext cx="1753099" cy="21674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democrito de abdera">
            <a:extLst>
              <a:ext uri="{FF2B5EF4-FFF2-40B4-BE49-F238E27FC236}">
                <a16:creationId xmlns:a16="http://schemas.microsoft.com/office/drawing/2014/main" xmlns="" id="{2DBCAF4B-FF98-4D60-9DA7-BA03B999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69" y="3870960"/>
            <a:ext cx="1618297" cy="21152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122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7BA792-A013-9F40-AD4A-777C6AC5C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1005"/>
          </a:xfrm>
        </p:spPr>
        <p:txBody>
          <a:bodyPr>
            <a:normAutofit fontScale="90000"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Sofistas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B5C9CD5D-5219-E142-A9F7-00EC074EE5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1" y="2628900"/>
            <a:ext cx="9601195" cy="32469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El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término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sofista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procede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la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voz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griega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Sohpia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, que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significa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sabiduría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. Los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sofistas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dieron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un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giro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ético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y politico a la filosofía.</a:t>
            </a:r>
            <a:endParaRPr lang="en-US" dirty="0"/>
          </a:p>
        </p:txBody>
      </p:sp>
      <p:pic>
        <p:nvPicPr>
          <p:cNvPr id="11266" name="Picture 2" descr="Resultado de imagen para sofistas">
            <a:extLst>
              <a:ext uri="{FF2B5EF4-FFF2-40B4-BE49-F238E27FC236}">
                <a16:creationId xmlns:a16="http://schemas.microsoft.com/office/drawing/2014/main" xmlns="" id="{268B9AB8-E248-4FCC-8923-F9057769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070" y="3562149"/>
            <a:ext cx="3003550" cy="23137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4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9D79D8-483A-6440-9958-912C4972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Platón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 (427-347 a. C.)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A1C2FC-32D8-4443-AE46-D6C0C38BA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dirty="0">
                <a:solidFill>
                  <a:srgbClr val="666666"/>
                </a:solidFill>
                <a:latin typeface="Trebuchet MS" panose="020B0603020202020204" pitchFamily="34" charset="0"/>
              </a:rPr>
              <a:t>L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Platón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llegó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a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diferenciar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la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existencia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de dos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tipos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de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saberes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: la “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doxa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”, que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la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opinión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o el saber que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tenemos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sin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haberlo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buscado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, y la “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epísteme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”, que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la ciencia o el saber que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tenemos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porque lo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hemos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buscado</a:t>
            </a:r>
            <a:r>
              <a:rPr lang="es-MX" dirty="0">
                <a:solidFill>
                  <a:srgbClr val="666666"/>
                </a:solidFill>
                <a:latin typeface="Trebuchet MS" panose="020B0603020202020204" pitchFamily="34" charset="0"/>
              </a:rPr>
              <a:t>.</a:t>
            </a:r>
            <a:endParaRPr lang="en-US" dirty="0"/>
          </a:p>
        </p:txBody>
      </p:sp>
      <p:pic>
        <p:nvPicPr>
          <p:cNvPr id="13314" name="Picture 2" descr="Resultado de imagen para platon">
            <a:extLst>
              <a:ext uri="{FF2B5EF4-FFF2-40B4-BE49-F238E27FC236}">
                <a16:creationId xmlns:a16="http://schemas.microsoft.com/office/drawing/2014/main" xmlns="" id="{5258981A-C5B7-473F-95E3-C9C16CB7F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811" y="3919540"/>
            <a:ext cx="1772356" cy="22272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56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1D3701-217E-FF40-B998-E00B7696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Sócrates (469-399 a.C.) 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066949-2A9F-FE4C-91CA-04188124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Este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filósofo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griego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propone que e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l hombre debe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alcanzar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la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verdad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mediante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el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autoconocimiento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(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autognosis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)</a:t>
            </a:r>
            <a:r>
              <a:rPr lang="es-MX" dirty="0">
                <a:solidFill>
                  <a:srgbClr val="666666"/>
                </a:solidFill>
                <a:latin typeface="Trebuchet MS" panose="020B0603020202020204" pitchFamily="34" charset="0"/>
              </a:rPr>
              <a:t>.</a:t>
            </a:r>
          </a:p>
        </p:txBody>
      </p:sp>
      <p:pic>
        <p:nvPicPr>
          <p:cNvPr id="12290" name="Picture 2" descr="Resultado de imagen para socrates">
            <a:extLst>
              <a:ext uri="{FF2B5EF4-FFF2-40B4-BE49-F238E27FC236}">
                <a16:creationId xmlns:a16="http://schemas.microsoft.com/office/drawing/2014/main" xmlns="" id="{48669209-4186-49EA-ABED-C422FDDE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95" y="3608114"/>
            <a:ext cx="2329070" cy="25386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26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502878-2EBF-9A45-986B-E782450C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Aristóteles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 (384-322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a.C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.)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B70874-B82E-9A41-9653-F374C53F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Planteó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por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vez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primera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en la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historia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de la filosofía el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problema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de la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validez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del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conocimiento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y la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exactitud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de los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métodos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habituales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dando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lugar</a:t>
            </a:r>
            <a:r>
              <a:rPr lang="en-US" dirty="0">
                <a:solidFill>
                  <a:srgbClr val="666666"/>
                </a:solidFill>
                <a:latin typeface="Trebuchet MS" panose="020B0603020202020204" pitchFamily="34" charset="0"/>
              </a:rPr>
              <a:t> a la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dirty="0" err="1">
                <a:solidFill>
                  <a:srgbClr val="666666"/>
                </a:solidFill>
                <a:latin typeface="Trebuchet MS" panose="020B0603020202020204" pitchFamily="34" charset="0"/>
              </a:rPr>
              <a:t>l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ógica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como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instrumento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del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conocimiento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.</a:t>
            </a:r>
            <a:endParaRPr lang="en-US" dirty="0"/>
          </a:p>
        </p:txBody>
      </p:sp>
      <p:pic>
        <p:nvPicPr>
          <p:cNvPr id="14338" name="Picture 2" descr="Resultado de imagen para aristoteles">
            <a:extLst>
              <a:ext uri="{FF2B5EF4-FFF2-40B4-BE49-F238E27FC236}">
                <a16:creationId xmlns:a16="http://schemas.microsoft.com/office/drawing/2014/main" xmlns="" id="{E0D31FC6-198C-45AF-B11E-A209C8659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10" y="3697605"/>
            <a:ext cx="2904490" cy="2531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67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D10B18-7BA5-6442-B90F-57D9A21F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Epicuro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 (341-270 a.C.)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48F8EF-9004-0C4F-9CEF-94262FC1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En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esta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época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florecen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las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escuelas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filosóficas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del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estoicismo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epicureismo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y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escepticismo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. La filosofía de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Epicuro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no era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solamente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teórica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sino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fundamentalmente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práctica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y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encaminada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a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lograr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una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vida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feliz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y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placentera</a:t>
            </a:r>
            <a:r>
              <a:rPr lang="es-MX" dirty="0">
                <a:solidFill>
                  <a:srgbClr val="666666"/>
                </a:solidFill>
                <a:latin typeface="Trebuchet MS" panose="020B0603020202020204" pitchFamily="34" charset="0"/>
              </a:rPr>
              <a:t>.</a:t>
            </a:r>
            <a:endParaRPr lang="en-US" dirty="0"/>
          </a:p>
        </p:txBody>
      </p:sp>
      <p:pic>
        <p:nvPicPr>
          <p:cNvPr id="15362" name="Picture 2" descr="Resultado de imagen para epicuro">
            <a:extLst>
              <a:ext uri="{FF2B5EF4-FFF2-40B4-BE49-F238E27FC236}">
                <a16:creationId xmlns:a16="http://schemas.microsoft.com/office/drawing/2014/main" xmlns="" id="{7ACC8D33-DFE5-4408-AB99-0654DE248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03" y="3813810"/>
            <a:ext cx="1887537" cy="27500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47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0401B0-DF85-C349-B074-88D3DDF9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Cicerón (106-43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a.C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.)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283119-2D30-C54F-B8FF-136076E7C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El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orador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máximo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del imperio romano, definió la filosofía diciendo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que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s-MX" b="0" i="0" dirty="0" smtClean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era</a:t>
            </a:r>
            <a:r>
              <a:rPr lang="en-US" b="0" i="0" dirty="0" smtClean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“la ciencia de las cosas </a:t>
            </a:r>
            <a:r>
              <a:rPr lang="es-MX" b="0" i="0" dirty="0" smtClean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divinas</a:t>
            </a:r>
            <a:r>
              <a:rPr lang="en-US" b="0" i="0" dirty="0" smtClean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y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humanas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, y de las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causas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en que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todas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ellas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 se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contienen</a:t>
            </a:r>
            <a:r>
              <a:rPr lang="en-US" b="0" i="0" dirty="0">
                <a:solidFill>
                  <a:srgbClr val="666666"/>
                </a:solidFill>
                <a:effectLst/>
                <a:latin typeface="Trebuchet MS" panose="020B0603020202020204" pitchFamily="34" charset="0"/>
              </a:rPr>
              <a:t>”. </a:t>
            </a:r>
            <a:endParaRPr lang="en-US" b="0" i="0" dirty="0" smtClean="0">
              <a:solidFill>
                <a:srgbClr val="666666"/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dirty="0" err="1" smtClean="0">
                <a:solidFill>
                  <a:srgbClr val="666666"/>
                </a:solidFill>
                <a:latin typeface="Trebuchet MS" panose="020B0603020202020204" pitchFamily="34" charset="0"/>
              </a:rPr>
              <a:t>Parcialmente</a:t>
            </a:r>
            <a:r>
              <a:rPr lang="en-US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 smtClean="0">
                <a:solidFill>
                  <a:srgbClr val="666666"/>
                </a:solidFill>
                <a:latin typeface="Trebuchet MS" panose="020B0603020202020204" pitchFamily="34" charset="0"/>
              </a:rPr>
              <a:t>estoico</a:t>
            </a:r>
            <a:r>
              <a:rPr lang="en-US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 smtClean="0">
                <a:solidFill>
                  <a:srgbClr val="666666"/>
                </a:solidFill>
                <a:latin typeface="Trebuchet MS" panose="020B0603020202020204" pitchFamily="34" charset="0"/>
              </a:rPr>
              <a:t>debido</a:t>
            </a:r>
            <a:r>
              <a:rPr lang="en-US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 a la </a:t>
            </a:r>
            <a:br>
              <a:rPr lang="en-US" dirty="0" smtClean="0">
                <a:solidFill>
                  <a:srgbClr val="666666"/>
                </a:solidFill>
                <a:latin typeface="Trebuchet MS" panose="020B0603020202020204" pitchFamily="34" charset="0"/>
              </a:rPr>
            </a:br>
            <a:r>
              <a:rPr lang="en-US" dirty="0" err="1" smtClean="0">
                <a:solidFill>
                  <a:srgbClr val="666666"/>
                </a:solidFill>
                <a:latin typeface="Trebuchet MS" panose="020B0603020202020204" pitchFamily="34" charset="0"/>
              </a:rPr>
              <a:t>influecia</a:t>
            </a:r>
            <a:r>
              <a:rPr lang="en-US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 de </a:t>
            </a:r>
            <a:r>
              <a:rPr lang="en-US" dirty="0" err="1" smtClean="0">
                <a:solidFill>
                  <a:srgbClr val="666666"/>
                </a:solidFill>
                <a:latin typeface="Trebuchet MS" panose="020B0603020202020204" pitchFamily="34" charset="0"/>
              </a:rPr>
              <a:t>sus</a:t>
            </a:r>
            <a:r>
              <a:rPr lang="en-US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 </a:t>
            </a:r>
            <a:r>
              <a:rPr lang="en-US" dirty="0" err="1" smtClean="0">
                <a:solidFill>
                  <a:srgbClr val="666666"/>
                </a:solidFill>
                <a:latin typeface="Trebuchet MS" panose="020B0603020202020204" pitchFamily="34" charset="0"/>
              </a:rPr>
              <a:t>distintos</a:t>
            </a:r>
            <a:r>
              <a:rPr lang="en-US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 maestros.</a:t>
            </a:r>
            <a:endParaRPr lang="en-US" dirty="0"/>
          </a:p>
        </p:txBody>
      </p:sp>
      <p:pic>
        <p:nvPicPr>
          <p:cNvPr id="16386" name="Picture 2" descr="Resultado de imagen para ciceron">
            <a:extLst>
              <a:ext uri="{FF2B5EF4-FFF2-40B4-BE49-F238E27FC236}">
                <a16:creationId xmlns:a16="http://schemas.microsoft.com/office/drawing/2014/main" xmlns="" id="{61F304CF-7209-4121-B5D9-EDD93B9BB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3481070"/>
            <a:ext cx="1714500" cy="2476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292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0401B0-DF85-C349-B074-88D3DDF9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Estoicos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 (</a:t>
            </a:r>
            <a:r>
              <a:rPr lang="en-US" b="1" dirty="0">
                <a:solidFill>
                  <a:srgbClr val="FF0000"/>
                </a:solidFill>
                <a:latin typeface="Trebuchet MS" panose="020B0603020202020204" pitchFamily="34" charset="0"/>
              </a:rPr>
              <a:t>300a.C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-43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a.C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.)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283119-2D30-C54F-B8FF-136076E7C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s-MX" sz="2600" dirty="0">
                <a:latin typeface="Trebuchet MS" panose="020B0603020202020204" pitchFamily="34" charset="0"/>
              </a:rPr>
              <a:t>Escuela filosófica fundada por Zenón de </a:t>
            </a:r>
            <a:r>
              <a:rPr lang="es-MX" sz="2600" dirty="0" err="1">
                <a:latin typeface="Trebuchet MS" panose="020B0603020202020204" pitchFamily="34" charset="0"/>
              </a:rPr>
              <a:t>Citio</a:t>
            </a:r>
            <a:r>
              <a:rPr lang="es-MX" sz="2600" dirty="0">
                <a:latin typeface="Trebuchet MS" panose="020B0603020202020204" pitchFamily="34" charset="0"/>
              </a:rPr>
              <a:t>, que impartió sus doctrinas en un pórtico ateniense pintado por </a:t>
            </a:r>
            <a:r>
              <a:rPr lang="es-MX" sz="2600" dirty="0" err="1">
                <a:latin typeface="Trebuchet MS" panose="020B0603020202020204" pitchFamily="34" charset="0"/>
              </a:rPr>
              <a:t>Polignoto</a:t>
            </a:r>
            <a:r>
              <a:rPr lang="es-MX" sz="2600" dirty="0">
                <a:latin typeface="Trebuchet MS" panose="020B0603020202020204" pitchFamily="34" charset="0"/>
              </a:rPr>
              <a:t>, por lo que también se le ha llamado “escuela del Pórtico” o “la </a:t>
            </a:r>
            <a:r>
              <a:rPr lang="es-MX" sz="2600" dirty="0" err="1">
                <a:latin typeface="Trebuchet MS" panose="020B0603020202020204" pitchFamily="34" charset="0"/>
              </a:rPr>
              <a:t>Stoa</a:t>
            </a:r>
            <a:r>
              <a:rPr lang="es-MX" sz="2600" dirty="0">
                <a:latin typeface="Trebuchet MS" panose="020B0603020202020204" pitchFamily="34" charset="0"/>
              </a:rPr>
              <a:t>”. Los estoicos redujeron las cuatro causas aristotélicas a dos únicos principios:</a:t>
            </a:r>
          </a:p>
          <a:p>
            <a:pPr lvl="1" algn="just"/>
            <a:r>
              <a:rPr lang="es-MX" sz="2600" dirty="0">
                <a:latin typeface="Trebuchet MS" panose="020B0603020202020204" pitchFamily="34" charset="0"/>
              </a:rPr>
              <a:t>Un principio pasivo: la materia</a:t>
            </a:r>
          </a:p>
          <a:p>
            <a:pPr lvl="1" algn="just"/>
            <a:r>
              <a:rPr lang="es-MX" sz="2600" dirty="0">
                <a:latin typeface="Trebuchet MS" panose="020B0603020202020204" pitchFamily="34" charset="0"/>
              </a:rPr>
              <a:t>Un principio activo: el logos universal.</a:t>
            </a:r>
          </a:p>
          <a:p>
            <a:pPr marL="457200" lvl="1" indent="0" algn="just">
              <a:buNone/>
            </a:pPr>
            <a:r>
              <a:rPr lang="es-MX" sz="2600" dirty="0">
                <a:latin typeface="Trebuchet MS" panose="020B0603020202020204" pitchFamily="34" charset="0"/>
              </a:rPr>
              <a:t>La filosofía estoica, que junto con el epicureísmo, y el escepticismo constituye el núcleo básico del pensamiento filosófico </a:t>
            </a:r>
            <a:r>
              <a:rPr lang="es-MX" sz="2600" dirty="0" err="1">
                <a:latin typeface="Trebuchet MS" panose="020B0603020202020204" pitchFamily="34" charset="0"/>
              </a:rPr>
              <a:t>posaristotélico</a:t>
            </a:r>
            <a:r>
              <a:rPr lang="es-MX" sz="2600" dirty="0">
                <a:latin typeface="Trebuchet MS" panose="020B0603020202020204" pitchFamily="34" charset="0"/>
              </a:rPr>
              <a:t>.</a:t>
            </a:r>
            <a:r>
              <a:rPr lang="es-MX" sz="2600" dirty="0"/>
              <a:t> </a:t>
            </a:r>
            <a:r>
              <a:rPr lang="es-MX" sz="2200" dirty="0"/>
              <a:t>     </a:t>
            </a:r>
            <a:endParaRPr lang="es-MX" sz="2200" dirty="0">
              <a:latin typeface="Trebuchet MS" panose="020B0603020202020204" pitchFamily="34" charset="0"/>
            </a:endParaRP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0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7430E2-06D5-C24F-98DE-974B71CDB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Presocráticos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3F95DA7-1EC9-664A-8DE9-C67DAF579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Se llaman así por haber desarrollado su filosofía con anterioridad a </a:t>
            </a:r>
            <a:r>
              <a:rPr lang="es-MX" dirty="0" smtClean="0"/>
              <a:t>Sócrates.</a:t>
            </a:r>
          </a:p>
          <a:p>
            <a:r>
              <a:rPr lang="es-MX" dirty="0"/>
              <a:t>La principal preocupación de los presocráticos es la </a:t>
            </a:r>
            <a:r>
              <a:rPr lang="es-MX" b="1" dirty="0" smtClean="0"/>
              <a:t>naturaleza</a:t>
            </a:r>
            <a:r>
              <a:rPr lang="es-MX" dirty="0"/>
              <a:t> </a:t>
            </a:r>
            <a:r>
              <a:rPr lang="es-MX" dirty="0" smtClean="0"/>
              <a:t>y </a:t>
            </a:r>
            <a:r>
              <a:rPr lang="es-MX" dirty="0"/>
              <a:t>el </a:t>
            </a:r>
            <a:r>
              <a:rPr lang="es-MX" b="1" dirty="0"/>
              <a:t>principio</a:t>
            </a:r>
            <a:r>
              <a:rPr lang="es-MX" dirty="0"/>
              <a:t> de las </a:t>
            </a:r>
            <a:r>
              <a:rPr lang="es-MX" dirty="0" smtClean="0"/>
              <a:t>cosas.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8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0401B0-DF85-C349-B074-88D3DDF9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Séneca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 (4</a:t>
            </a:r>
            <a:r>
              <a:rPr lang="en-US" b="1" dirty="0">
                <a:solidFill>
                  <a:srgbClr val="FF0000"/>
                </a:solidFill>
                <a:latin typeface="Trebuchet MS" panose="020B0603020202020204" pitchFamily="34" charset="0"/>
              </a:rPr>
              <a:t>a.C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-65 </a:t>
            </a:r>
            <a:r>
              <a:rPr lang="en-US" b="1" dirty="0" err="1">
                <a:solidFill>
                  <a:srgbClr val="FF0000"/>
                </a:solidFill>
                <a:latin typeface="Trebuchet MS" panose="020B0603020202020204" pitchFamily="34" charset="0"/>
              </a:rPr>
              <a:t>d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.C.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283119-2D30-C54F-B8FF-136076E7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8693425" cy="33189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MX" sz="2000" dirty="0">
                <a:latin typeface="Trebuchet MS" panose="020B0603020202020204" pitchFamily="34" charset="0"/>
              </a:rPr>
              <a:t>Separa el estudio de la naturaleza: la filosofía natural, del estudio de los hombres, la ética: teñida de religiosidad. La ética ha de servir para buscar el consuelo a los males de esta resignación ante el dolor y la muerte.	</a:t>
            </a:r>
          </a:p>
          <a:p>
            <a:pPr algn="just"/>
            <a:r>
              <a:rPr lang="es-MX" sz="2000" dirty="0">
                <a:latin typeface="Trebuchet MS" panose="020B0603020202020204" pitchFamily="34" charset="0"/>
              </a:rPr>
              <a:t> La filosofía de Séneca es fundamentalmente práctica. </a:t>
            </a:r>
          </a:p>
          <a:p>
            <a:pPr algn="just"/>
            <a:r>
              <a:rPr lang="es-MX" sz="2000" dirty="0">
                <a:latin typeface="Trebuchet MS" panose="020B0603020202020204" pitchFamily="34" charset="0"/>
              </a:rPr>
              <a:t>La sabiduría y la virtud son la meta de la vida moral, lo único inmortal que tienen los mortales. La sabiduría consistirá según la doctrina estoica en seguir a la naturaleza, dejándose guiar por sus leyes y ejemplos. </a:t>
            </a:r>
            <a:r>
              <a:rPr lang="es-MX" sz="2000" dirty="0"/>
              <a:t/>
            </a:r>
            <a:br>
              <a:rPr lang="es-MX" sz="2000" dirty="0"/>
            </a:br>
            <a:endParaRPr lang="en-US" sz="2000" dirty="0">
              <a:latin typeface="Trebuchet MS" panose="020B0603020202020204" pitchFamily="34" charset="0"/>
            </a:endParaRPr>
          </a:p>
        </p:txBody>
      </p:sp>
      <p:pic>
        <p:nvPicPr>
          <p:cNvPr id="17410" name="Picture 2" descr="Resultado de imagen para seneca">
            <a:extLst>
              <a:ext uri="{FF2B5EF4-FFF2-40B4-BE49-F238E27FC236}">
                <a16:creationId xmlns:a16="http://schemas.microsoft.com/office/drawing/2014/main" xmlns="" id="{7C7FF87D-D04D-4F7D-9712-31C05593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683" y="3002525"/>
            <a:ext cx="1736725" cy="26925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706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0401B0-DF85-C349-B074-88D3DDF9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Epicteto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 (50d</a:t>
            </a:r>
            <a:r>
              <a:rPr lang="en-US" b="1" dirty="0">
                <a:solidFill>
                  <a:srgbClr val="FF0000"/>
                </a:solidFill>
                <a:latin typeface="Trebuchet MS" panose="020B0603020202020204" pitchFamily="34" charset="0"/>
              </a:rPr>
              <a:t>.C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-125 </a:t>
            </a:r>
            <a:r>
              <a:rPr lang="en-US" b="1" dirty="0" err="1">
                <a:solidFill>
                  <a:srgbClr val="FF0000"/>
                </a:solidFill>
                <a:latin typeface="Trebuchet MS" panose="020B0603020202020204" pitchFamily="34" charset="0"/>
              </a:rPr>
              <a:t>d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.C.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283119-2D30-C54F-B8FF-136076E7C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s-MX" dirty="0" err="1">
                <a:latin typeface="Trebuchet MS" panose="020B0603020202020204" pitchFamily="34" charset="0"/>
              </a:rPr>
              <a:t>Epícteto</a:t>
            </a:r>
            <a:r>
              <a:rPr lang="es-MX" dirty="0">
                <a:latin typeface="Trebuchet MS" panose="020B0603020202020204" pitchFamily="34" charset="0"/>
              </a:rPr>
              <a:t>, más que un filósofo, fue un moralista, volcado más a la práctica que a la teoría y pensaba que donde el hombre debía probar su valía era en la vida cotidiana, en el contraste con la realidad.</a:t>
            </a:r>
            <a:endParaRPr lang="en-US" sz="2000" dirty="0">
              <a:latin typeface="Trebuchet MS" panose="020B0603020202020204" pitchFamily="34" charset="0"/>
            </a:endParaRPr>
          </a:p>
        </p:txBody>
      </p:sp>
      <p:pic>
        <p:nvPicPr>
          <p:cNvPr id="19458" name="Picture 2" descr="Resultado de imagen para epicteto">
            <a:extLst>
              <a:ext uri="{FF2B5EF4-FFF2-40B4-BE49-F238E27FC236}">
                <a16:creationId xmlns:a16="http://schemas.microsoft.com/office/drawing/2014/main" xmlns="" id="{F5F8078C-8A82-4B04-BA9E-0EB79417C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49" y="3999230"/>
            <a:ext cx="2391411" cy="2321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599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0401B0-DF85-C349-B074-88D3DDF9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Marco Aurelio (121d</a:t>
            </a:r>
            <a:r>
              <a:rPr lang="en-US" b="1" dirty="0">
                <a:solidFill>
                  <a:srgbClr val="FF0000"/>
                </a:solidFill>
                <a:latin typeface="Trebuchet MS" panose="020B0603020202020204" pitchFamily="34" charset="0"/>
              </a:rPr>
              <a:t>.C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-180 </a:t>
            </a:r>
            <a:r>
              <a:rPr lang="en-US" b="1" dirty="0" err="1">
                <a:solidFill>
                  <a:srgbClr val="FF0000"/>
                </a:solidFill>
                <a:latin typeface="Trebuchet MS" panose="020B0603020202020204" pitchFamily="34" charset="0"/>
              </a:rPr>
              <a:t>d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.C.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283119-2D30-C54F-B8FF-136076E7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5" y="2556932"/>
            <a:ext cx="9193696" cy="3318936"/>
          </a:xfrm>
        </p:spPr>
        <p:txBody>
          <a:bodyPr>
            <a:noAutofit/>
          </a:bodyPr>
          <a:lstStyle/>
          <a:p>
            <a:pPr algn="just"/>
            <a:r>
              <a:rPr lang="es-MX" dirty="0">
                <a:latin typeface="Trebuchet MS" panose="020B0603020202020204" pitchFamily="34" charset="0"/>
              </a:rPr>
              <a:t>La gran obra escrita de Marco Aurelio es las </a:t>
            </a:r>
            <a:r>
              <a:rPr lang="es-MX" i="1" dirty="0">
                <a:latin typeface="Trebuchet MS" panose="020B0603020202020204" pitchFamily="34" charset="0"/>
              </a:rPr>
              <a:t>Meditaciones. </a:t>
            </a:r>
            <a:r>
              <a:rPr lang="es-MX" dirty="0">
                <a:latin typeface="Trebuchet MS" panose="020B0603020202020204" pitchFamily="34" charset="0"/>
              </a:rPr>
              <a:t>Su contenido todavía está considerado hoy como un modelo del perfecto gobierno al servicio del deber. El libro ha llegado a ser descrito como “una obra exquisitamente redactada y llena de ternura”, y sus principios estoicos —búsqueda de la paz de espíritu, creencia en el destino, humildad en el carácter.</a:t>
            </a:r>
          </a:p>
          <a:p>
            <a:pPr marL="0" indent="0" algn="just">
              <a:buNone/>
            </a:pPr>
            <a:r>
              <a:rPr lang="es-MX" i="1" dirty="0">
                <a:latin typeface="Trebuchet MS" panose="020B0603020202020204" pitchFamily="34" charset="0"/>
              </a:rPr>
              <a:t>La vida del ser humano es un simple instante, un punto en el tiempo. Todo termina por caer en el olvido, incluso las leyendas.</a:t>
            </a:r>
            <a:endParaRPr lang="es-MX" dirty="0">
              <a:latin typeface="Trebuchet MS" panose="020B0603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Trebuchet MS" panose="020B0603020202020204" pitchFamily="34" charset="0"/>
            </a:endParaRPr>
          </a:p>
        </p:txBody>
      </p:sp>
      <p:pic>
        <p:nvPicPr>
          <p:cNvPr id="20482" name="Picture 2" descr="Resultado de imagen para marco aurelio">
            <a:extLst>
              <a:ext uri="{FF2B5EF4-FFF2-40B4-BE49-F238E27FC236}">
                <a16:creationId xmlns:a16="http://schemas.microsoft.com/office/drawing/2014/main" xmlns="" id="{12733E7E-ABAD-4C12-B8C5-81DFCD53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838" y="2821233"/>
            <a:ext cx="2255520" cy="27903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67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0401B0-DF85-C349-B074-88D3DDF9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Neoplatonicos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 (121d</a:t>
            </a:r>
            <a:r>
              <a:rPr lang="en-US" b="1" dirty="0">
                <a:solidFill>
                  <a:srgbClr val="FF0000"/>
                </a:solidFill>
                <a:latin typeface="Trebuchet MS" panose="020B0603020202020204" pitchFamily="34" charset="0"/>
              </a:rPr>
              <a:t>.C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-180 </a:t>
            </a:r>
            <a:r>
              <a:rPr lang="en-US" b="1" dirty="0" err="1">
                <a:solidFill>
                  <a:srgbClr val="FF0000"/>
                </a:solidFill>
                <a:latin typeface="Trebuchet MS" panose="020B0603020202020204" pitchFamily="34" charset="0"/>
              </a:rPr>
              <a:t>d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.C.</a:t>
            </a:r>
            <a:r>
              <a:rPr lang="en-US" b="1" i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283119-2D30-C54F-B8FF-136076E7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152" y="2576811"/>
            <a:ext cx="9193696" cy="33189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MX" dirty="0">
                <a:latin typeface="Trebuchet MS" panose="020B0603020202020204" pitchFamily="34" charset="0"/>
              </a:rPr>
              <a:t>Según los neoplatónicos, el principio de todo lo existente es la unidad absoluta, lo Uno, realidad suprema, de la que surgen todas las demás realidades por emanación.</a:t>
            </a:r>
            <a:endParaRPr lang="en-US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45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 smtClean="0">
                <a:solidFill>
                  <a:srgbClr val="FF0000"/>
                </a:solidFill>
              </a:rPr>
              <a:t>Bibliografías</a:t>
            </a:r>
            <a:endParaRPr lang="es-MX" sz="5400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000" dirty="0" err="1"/>
              <a:t>WordPress</a:t>
            </a:r>
            <a:r>
              <a:rPr lang="es-MX" sz="2000" dirty="0"/>
              <a:t>. (2010). Apuntes </a:t>
            </a:r>
            <a:r>
              <a:rPr lang="es-MX" sz="2000" dirty="0" smtClean="0"/>
              <a:t>Filosofía </a:t>
            </a:r>
            <a:r>
              <a:rPr lang="es-MX" sz="2000" dirty="0"/>
              <a:t>2°. 13/08/17, de </a:t>
            </a:r>
            <a:r>
              <a:rPr lang="es-MX" sz="2000" dirty="0" err="1"/>
              <a:t>WordPress</a:t>
            </a:r>
            <a:r>
              <a:rPr lang="es-MX" sz="2000" dirty="0"/>
              <a:t> Sitio web: </a:t>
            </a:r>
            <a:r>
              <a:rPr lang="es-MX" sz="2000" dirty="0">
                <a:hlinkClick r:id="rId2"/>
              </a:rPr>
              <a:t>https://honorina.wordpress.com/2010/09/17/tema-1-los-presocraticos</a:t>
            </a:r>
            <a:r>
              <a:rPr lang="es-MX" sz="2000" dirty="0" smtClean="0">
                <a:hlinkClick r:id="rId2"/>
              </a:rPr>
              <a:t>/</a:t>
            </a:r>
            <a:endParaRPr lang="es-MX" sz="2000" dirty="0" smtClean="0"/>
          </a:p>
          <a:p>
            <a:r>
              <a:rPr lang="es-MX" sz="2000" dirty="0" err="1"/>
              <a:t>Beuchot</a:t>
            </a:r>
            <a:r>
              <a:rPr lang="es-MX" sz="2000" dirty="0"/>
              <a:t> M.. (2004). </a:t>
            </a:r>
            <a:r>
              <a:rPr lang="es-MX" sz="2000" dirty="0" smtClean="0"/>
              <a:t>Ética. </a:t>
            </a:r>
            <a:r>
              <a:rPr lang="es-MX" sz="2000" dirty="0"/>
              <a:t>México : </a:t>
            </a:r>
            <a:r>
              <a:rPr lang="es-MX" sz="2000" dirty="0" err="1"/>
              <a:t>Publidisa</a:t>
            </a:r>
            <a:r>
              <a:rPr lang="es-MX" sz="2000" dirty="0" smtClean="0"/>
              <a:t>.</a:t>
            </a:r>
          </a:p>
          <a:p>
            <a:r>
              <a:rPr lang="es-MX" sz="2000" dirty="0"/>
              <a:t>Dr. Eudoro Terrones Negrete. (2009). EL CONCEPTO DE FILOSOFÍA EN LA EDAD ANTIGUA. 13/08/17, de </a:t>
            </a:r>
            <a:r>
              <a:rPr lang="es-MX" sz="2000" dirty="0" err="1"/>
              <a:t>blogspot</a:t>
            </a:r>
            <a:r>
              <a:rPr lang="es-MX" sz="2000" dirty="0"/>
              <a:t> Sitio web: http://eudoroterrones.blogspot.mx/2009/03/el-concepto-de-filosofia-en-la-edad.html?m=1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44889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49E0EC-CDD8-0740-9413-2E6AFEDD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TALES DE MILETO (585 a.C.)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D927B7-4BBF-2746-8C70-92ED2CCD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Considera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que el primer principio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el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agua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</a:t>
            </a:r>
          </a:p>
        </p:txBody>
      </p:sp>
      <p:pic>
        <p:nvPicPr>
          <p:cNvPr id="1026" name="Picture 2" descr="Resultado de imagen para tales de mileto">
            <a:extLst>
              <a:ext uri="{FF2B5EF4-FFF2-40B4-BE49-F238E27FC236}">
                <a16:creationId xmlns:a16="http://schemas.microsoft.com/office/drawing/2014/main" xmlns="" id="{5C955576-BE20-447A-9FA7-575460DF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49" y="3052763"/>
            <a:ext cx="2095500" cy="3190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78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0FA03E-C72F-F143-BACE-8B95FA52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ANAXIMANDRO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 DE MILETO (547 a. C.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918B53-FD2D-E543-B91D-0D5160205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Actividad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científica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: gnomon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escuadra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o vara vertical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cuya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sombra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señala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la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dirección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y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altura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del sol . Es la parte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básica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un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reloj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sol y la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herramienta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con la que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Eratóstenes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midió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el radio de la Tierra),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mapa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(primero en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dibujar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un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mapa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la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tierra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habitada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)</a:t>
            </a:r>
            <a:r>
              <a:rPr lang="es-MX" b="0" i="0" dirty="0">
                <a:solidFill>
                  <a:srgbClr val="333333"/>
                </a:solidFill>
                <a:effectLst/>
                <a:latin typeface="Lucida Grande"/>
              </a:rPr>
              <a:t>.</a:t>
            </a:r>
          </a:p>
        </p:txBody>
      </p:sp>
      <p:pic>
        <p:nvPicPr>
          <p:cNvPr id="2052" name="Picture 4" descr="Resultado de imagen para anaximandro de mileto">
            <a:extLst>
              <a:ext uri="{FF2B5EF4-FFF2-40B4-BE49-F238E27FC236}">
                <a16:creationId xmlns:a16="http://schemas.microsoft.com/office/drawing/2014/main" xmlns="" id="{B3BED5D3-70C5-4132-AB9B-050D9AD4C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7" t="4347" r="5607" b="8475"/>
          <a:stretch/>
        </p:blipFill>
        <p:spPr bwMode="auto">
          <a:xfrm>
            <a:off x="5344160" y="3960389"/>
            <a:ext cx="1676962" cy="23740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56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ADBDE2-A9AD-7D44-AE90-B305077C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ANAXÍMENES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 DE MILETO (525 a. 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74A046-A5CD-9247-90C7-D139E1A01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Principio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material: el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aire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por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condensación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y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rarefacción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“Al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igual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que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nuestra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alma, que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aire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nos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gobierna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igualmente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el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soplo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y el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aire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envuelven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el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mundo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todo”</a:t>
            </a:r>
            <a:r>
              <a:rPr lang="es-MX" b="0" i="0" dirty="0">
                <a:solidFill>
                  <a:srgbClr val="333333"/>
                </a:solidFill>
                <a:effectLst/>
                <a:latin typeface="Lucida Grande"/>
              </a:rPr>
              <a:t>.</a:t>
            </a:r>
            <a:endParaRPr lang="en-US" b="0" i="0" dirty="0">
              <a:solidFill>
                <a:srgbClr val="333333"/>
              </a:solidFill>
              <a:effectLst/>
              <a:latin typeface="Lucida Grande"/>
            </a:endParaRPr>
          </a:p>
        </p:txBody>
      </p:sp>
      <p:pic>
        <p:nvPicPr>
          <p:cNvPr id="3074" name="Picture 2" descr="Resultado de imagen para anaximenes de mileto">
            <a:extLst>
              <a:ext uri="{FF2B5EF4-FFF2-40B4-BE49-F238E27FC236}">
                <a16:creationId xmlns:a16="http://schemas.microsoft.com/office/drawing/2014/main" xmlns="" id="{67491FA5-A523-446A-BF3B-8DE4C0DBD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815" y="3950019"/>
            <a:ext cx="1642323" cy="21967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99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3ADDEC-4F34-4C49-873E-D44AE327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JENÓFANES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 DE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COLOFÓN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 (530 a. C.</a:t>
            </a:r>
            <a:r>
              <a:rPr lang="en-US" b="0" i="0" dirty="0">
                <a:solidFill>
                  <a:srgbClr val="FF0000"/>
                </a:solidFill>
                <a:effectLst/>
                <a:latin typeface="Lucida Grande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7CBBB0-A797-F24C-A01F-12FA71BF2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Fue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básicamente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un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poeta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interesado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por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problemas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religiosos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reaccionando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contra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Homero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</a:t>
            </a: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Sus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ataques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se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fundamentan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en la 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Grande"/>
              </a:rPr>
              <a:t>inmoralidad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 y </a:t>
            </a:r>
            <a:r>
              <a:rPr lang="en-US" b="1" i="0" dirty="0">
                <a:solidFill>
                  <a:srgbClr val="333333"/>
                </a:solidFill>
                <a:effectLst/>
                <a:latin typeface="Lucida Grande"/>
              </a:rPr>
              <a:t>la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Grande"/>
              </a:rPr>
              <a:t>naturaleza</a:t>
            </a:r>
            <a:r>
              <a:rPr lang="en-US" b="1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Grande"/>
              </a:rPr>
              <a:t>antropomórfica</a:t>
            </a:r>
            <a:r>
              <a:rPr lang="en-US" b="1" i="0" dirty="0">
                <a:solidFill>
                  <a:srgbClr val="333333"/>
                </a:solidFill>
                <a:effectLst/>
                <a:latin typeface="Lucida Grande"/>
              </a:rPr>
              <a:t> de los dioses 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de la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religión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convencional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</a:t>
            </a:r>
          </a:p>
        </p:txBody>
      </p:sp>
      <p:pic>
        <p:nvPicPr>
          <p:cNvPr id="4098" name="Picture 2" descr="Resultado de imagen para jenofanes de colofon">
            <a:extLst>
              <a:ext uri="{FF2B5EF4-FFF2-40B4-BE49-F238E27FC236}">
                <a16:creationId xmlns:a16="http://schemas.microsoft.com/office/drawing/2014/main" xmlns="" id="{8E312787-B651-47C6-83C2-51067D3D6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080" y="4302761"/>
            <a:ext cx="1844040" cy="18440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76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635429-CF4C-0142-9BA1-A0DA30FA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Lucida Grande"/>
              </a:rPr>
              <a:t>HERÁCLITO</a:t>
            </a:r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 DE ÉFESO (500 a. 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02431C-8B91-7D43-B51C-706EDC356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8194039" cy="3318936"/>
          </a:xfrm>
        </p:spPr>
        <p:txBody>
          <a:bodyPr/>
          <a:lstStyle/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Lucida Grande"/>
              </a:rPr>
              <a:t>El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Grande"/>
              </a:rPr>
              <a:t>universo</a:t>
            </a:r>
            <a:r>
              <a:rPr lang="en-US" b="1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Grande"/>
              </a:rPr>
              <a:t>está</a:t>
            </a:r>
            <a:r>
              <a:rPr lang="en-US" b="1" i="0" dirty="0">
                <a:solidFill>
                  <a:srgbClr val="333333"/>
                </a:solidFill>
                <a:effectLst/>
                <a:latin typeface="Lucida Grande"/>
              </a:rPr>
              <a:t> en continuo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Grande"/>
              </a:rPr>
              <a:t>devenir</a:t>
            </a:r>
            <a:r>
              <a:rPr lang="en-US" b="1" i="0" dirty="0">
                <a:solidFill>
                  <a:srgbClr val="333333"/>
                </a:solidFill>
                <a:effectLst/>
                <a:latin typeface="Lucida Grande"/>
              </a:rPr>
              <a:t>, en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Grande"/>
              </a:rPr>
              <a:t>incesante</a:t>
            </a:r>
            <a:r>
              <a:rPr lang="en-US" b="1" i="0" dirty="0">
                <a:solidFill>
                  <a:srgbClr val="333333"/>
                </a:solidFill>
                <a:effectLst/>
                <a:latin typeface="Lucida Grande"/>
              </a:rPr>
              <a:t> 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Grande"/>
              </a:rPr>
              <a:t>transformación</a:t>
            </a:r>
            <a:r>
              <a:rPr lang="en-US" b="1" i="0" dirty="0">
                <a:solidFill>
                  <a:srgbClr val="333333"/>
                </a:solidFill>
                <a:effectLst/>
                <a:latin typeface="Lucida Grande"/>
              </a:rPr>
              <a:t>, en continuo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Grande"/>
              </a:rPr>
              <a:t>movimiento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 “</a:t>
            </a:r>
            <a:r>
              <a:rPr lang="en-US" b="0" i="1" dirty="0">
                <a:solidFill>
                  <a:srgbClr val="333333"/>
                </a:solidFill>
                <a:effectLst/>
                <a:latin typeface="Lucida Grande"/>
              </a:rPr>
              <a:t>Todo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Lucida Grande"/>
              </a:rPr>
              <a:t>fluye</a:t>
            </a:r>
            <a:r>
              <a:rPr lang="en-US" b="0" i="1" dirty="0">
                <a:solidFill>
                  <a:srgbClr val="333333"/>
                </a:solidFill>
                <a:effectLst/>
                <a:latin typeface="Lucida Grande"/>
              </a:rPr>
              <a:t>”, “No se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Lucida Grande"/>
              </a:rPr>
              <a:t>puede</a:t>
            </a:r>
            <a:r>
              <a:rPr lang="en-US" b="0" i="1" dirty="0">
                <a:solidFill>
                  <a:srgbClr val="333333"/>
                </a:solidFill>
                <a:effectLst/>
                <a:latin typeface="Lucida Grande"/>
              </a:rPr>
              <a:t> uno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Lucida Grande"/>
              </a:rPr>
              <a:t>bañar</a:t>
            </a:r>
            <a:r>
              <a:rPr lang="en-US" b="0" i="1" dirty="0">
                <a:solidFill>
                  <a:srgbClr val="333333"/>
                </a:solidFill>
                <a:effectLst/>
                <a:latin typeface="Lucida Grande"/>
              </a:rPr>
              <a:t> dos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Lucida Grande"/>
              </a:rPr>
              <a:t>veces</a:t>
            </a:r>
            <a:r>
              <a:rPr lang="en-US" b="0" i="1" dirty="0">
                <a:solidFill>
                  <a:srgbClr val="333333"/>
                </a:solidFill>
                <a:effectLst/>
                <a:latin typeface="Lucida Grande"/>
              </a:rPr>
              <a:t> en el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Lucida Grande"/>
              </a:rPr>
              <a:t>mismo</a:t>
            </a:r>
            <a:r>
              <a:rPr lang="en-US" b="0" i="1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Lucida Grande"/>
              </a:rPr>
              <a:t>río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”.</a:t>
            </a:r>
            <a:endParaRPr lang="es-MX" b="0" i="0" dirty="0">
              <a:solidFill>
                <a:srgbClr val="333333"/>
              </a:solidFill>
              <a:effectLst/>
              <a:latin typeface="Lucida Grande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Creador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de la 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ucida Grande"/>
              </a:rPr>
              <a:t>dialéctica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 La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naturaleza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dialéctica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, un continuo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devenir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conforme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una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ley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que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la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ordena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.</a:t>
            </a:r>
            <a:endParaRPr lang="es-MX" b="0" i="0" dirty="0">
              <a:solidFill>
                <a:srgbClr val="333333"/>
              </a:solidFill>
              <a:effectLst/>
              <a:latin typeface="Lucida Grande"/>
            </a:endParaRPr>
          </a:p>
          <a:p>
            <a:pPr algn="just"/>
            <a:r>
              <a:rPr lang="es-MX" dirty="0">
                <a:solidFill>
                  <a:srgbClr val="333333"/>
                </a:solidFill>
                <a:latin typeface="Lucida Grande"/>
              </a:rPr>
              <a:t>El fuego es el principio material, razón del movimiento y cambio.</a:t>
            </a:r>
            <a:endParaRPr lang="en-US" b="0" i="0" dirty="0">
              <a:solidFill>
                <a:srgbClr val="333333"/>
              </a:solidFill>
              <a:effectLst/>
              <a:latin typeface="Lucida Grande"/>
            </a:endParaRPr>
          </a:p>
        </p:txBody>
      </p:sp>
      <p:pic>
        <p:nvPicPr>
          <p:cNvPr id="5122" name="Picture 2" descr="Resultado de imagen para heraclito de efesos">
            <a:extLst>
              <a:ext uri="{FF2B5EF4-FFF2-40B4-BE49-F238E27FC236}">
                <a16:creationId xmlns:a16="http://schemas.microsoft.com/office/drawing/2014/main" xmlns="" id="{E038BC17-36D3-4107-A5E1-18C221EFF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0" y="3148428"/>
            <a:ext cx="1658643" cy="22363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57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E792E-F1BA-D546-BF3A-CE9ED147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dirty="0" err="1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PARMÉNIDES</a:t>
            </a:r>
            <a:r>
              <a:rPr lang="en-US" b="1" i="0" u="none" strike="noStrike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 DE ELEA (470 a. 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2FDBFE-54D1-DD42-BC97-4A0DBC42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161" y="2506132"/>
            <a:ext cx="9601196" cy="3318936"/>
          </a:xfrm>
        </p:spPr>
        <p:txBody>
          <a:bodyPr/>
          <a:lstStyle/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Parménides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elimina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lo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cambiante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al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afirmar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lo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permanente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elimina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lo que las cosas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parecen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ser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múltiples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y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cambiantes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) al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Grande"/>
              </a:rPr>
              <a:t>afirmar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lo que son.</a:t>
            </a:r>
            <a:endParaRPr lang="en-US" dirty="0"/>
          </a:p>
        </p:txBody>
      </p:sp>
      <p:pic>
        <p:nvPicPr>
          <p:cNvPr id="6146" name="Picture 2" descr="Resultado de imagen para parmenides de elea">
            <a:extLst>
              <a:ext uri="{FF2B5EF4-FFF2-40B4-BE49-F238E27FC236}">
                <a16:creationId xmlns:a16="http://schemas.microsoft.com/office/drawing/2014/main" xmlns="" id="{82A67BDD-87E9-4D9B-A63E-9C9460D5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59" y="3445828"/>
            <a:ext cx="1905000" cy="2486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22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0808FA-4A82-2D49-A184-82669457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Lucida Grande"/>
              </a:rPr>
              <a:t>PIT</a:t>
            </a:r>
            <a:r>
              <a:rPr lang="es-MX" b="1" i="0" dirty="0">
                <a:solidFill>
                  <a:srgbClr val="FF0000"/>
                </a:solidFill>
                <a:effectLst/>
                <a:latin typeface="Lucida Grande"/>
              </a:rPr>
              <a:t>ÁGORAS DE SAMOS (532 a.C.)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A08936-2F06-A24B-8BC3-7689D84DD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Se cree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que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fue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el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primero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en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llamarse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a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sí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mismo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s-MX" i="0" dirty="0">
                <a:solidFill>
                  <a:srgbClr val="333333"/>
                </a:solidFill>
                <a:effectLst/>
                <a:latin typeface="Lucida Grande"/>
              </a:rPr>
              <a:t>“f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ilósofo</a:t>
            </a:r>
            <a:r>
              <a:rPr lang="es-MX" dirty="0">
                <a:solidFill>
                  <a:srgbClr val="333333"/>
                </a:solidFill>
                <a:latin typeface="Lucida Grande"/>
              </a:rPr>
              <a:t>”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,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acto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de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humildad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del</a:t>
            </a:r>
            <a:r>
              <a:rPr lang="es-MX" i="0" dirty="0">
                <a:solidFill>
                  <a:srgbClr val="333333"/>
                </a:solidFill>
                <a:effectLst/>
                <a:latin typeface="Lucida Grande"/>
              </a:rPr>
              <a:t> “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sabio</a:t>
            </a:r>
            <a:r>
              <a:rPr lang="es-MX" dirty="0">
                <a:solidFill>
                  <a:srgbClr val="333333"/>
                </a:solidFill>
                <a:latin typeface="Lucida Grande"/>
              </a:rPr>
              <a:t>”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consciente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de lo mucho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que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le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falta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por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aprender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.</a:t>
            </a:r>
          </a:p>
          <a:p>
            <a:pPr algn="just"/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Lo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que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da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acceso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a la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naturaleza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es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la 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razón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,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pero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entendida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 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como</a:t>
            </a:r>
            <a:r>
              <a:rPr lang="en-US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  <a:r>
              <a:rPr lang="en-US" i="0" dirty="0" err="1">
                <a:solidFill>
                  <a:srgbClr val="333333"/>
                </a:solidFill>
                <a:effectLst/>
                <a:latin typeface="Lucida Grande"/>
              </a:rPr>
              <a:t>razón</a:t>
            </a:r>
            <a:r>
              <a:rPr lang="es-MX" i="0" dirty="0">
                <a:solidFill>
                  <a:srgbClr val="333333"/>
                </a:solidFill>
                <a:effectLst/>
                <a:latin typeface="Lucida Grande"/>
              </a:rPr>
              <a:t> matemática.</a:t>
            </a:r>
            <a:endParaRPr lang="en-US" i="0" dirty="0">
              <a:solidFill>
                <a:srgbClr val="333333"/>
              </a:solidFill>
              <a:effectLst/>
              <a:latin typeface="Lucida Grande"/>
            </a:endParaRPr>
          </a:p>
        </p:txBody>
      </p:sp>
      <p:pic>
        <p:nvPicPr>
          <p:cNvPr id="4" name="Picture 2" descr="Resultado de imagen para anaximandro de mileto">
            <a:extLst>
              <a:ext uri="{FF2B5EF4-FFF2-40B4-BE49-F238E27FC236}">
                <a16:creationId xmlns:a16="http://schemas.microsoft.com/office/drawing/2014/main" xmlns="" id="{D91902E6-8B5A-4DFB-83E6-B5079A38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68" y="4284770"/>
            <a:ext cx="1582462" cy="18620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83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946</Words>
  <Application>Microsoft Office PowerPoint</Application>
  <PresentationFormat>Panorámica</PresentationFormat>
  <Paragraphs>72</Paragraphs>
  <Slides>24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Garamond</vt:lpstr>
      <vt:lpstr>Lucida Grande</vt:lpstr>
      <vt:lpstr>Trebuchet MS</vt:lpstr>
      <vt:lpstr>Organic</vt:lpstr>
      <vt:lpstr>Presentación de PowerPoint</vt:lpstr>
      <vt:lpstr>Presocráticos</vt:lpstr>
      <vt:lpstr>TALES DE MILETO (585 a.C.)</vt:lpstr>
      <vt:lpstr>ANAXIMANDRO DE MILETO (547 a. C.</vt:lpstr>
      <vt:lpstr>ANAXÍMENES DE MILETO (525 a. C.)</vt:lpstr>
      <vt:lpstr>JENÓFANES DE COLOFÓN (530 a. C.)</vt:lpstr>
      <vt:lpstr>HERÁCLITO DE ÉFESO (500 a. C.)</vt:lpstr>
      <vt:lpstr>PARMÉNIDES DE ELEA (470 a. C.)</vt:lpstr>
      <vt:lpstr>PITÁGORAS DE SAMOS (532 a.C.)</vt:lpstr>
      <vt:lpstr>EMPÉDOCLES DE ACRAGÁS (450 a. C.)</vt:lpstr>
      <vt:lpstr>ANAXÁGORAS DE CLAZOMENE (460 a. C.)</vt:lpstr>
      <vt:lpstr>LOS ATOMISTAS: LEUCIPO DE MILETO (440 a. C.) y DEMÓCRITO DE ABDERA (420 a. C.)</vt:lpstr>
      <vt:lpstr>Sofistas</vt:lpstr>
      <vt:lpstr>Platón (427-347 a. C.)</vt:lpstr>
      <vt:lpstr>Sócrates (469-399 a.C.) </vt:lpstr>
      <vt:lpstr>Aristóteles (384-322 a.C.)</vt:lpstr>
      <vt:lpstr>Epicuro (341-270 a.C.)</vt:lpstr>
      <vt:lpstr>Cicerón (106-43 a.C.)</vt:lpstr>
      <vt:lpstr>Estoicos (300a.C-43 a.C.)</vt:lpstr>
      <vt:lpstr>Séneca (4a.C-65 d.C.)</vt:lpstr>
      <vt:lpstr>Epicteto (50d.C-125 d.C.)</vt:lpstr>
      <vt:lpstr>Marco Aurelio (121d.C-180 d.C.)</vt:lpstr>
      <vt:lpstr>Neoplatonicos (121d.C-180 d.C.)</vt:lpstr>
      <vt:lpstr>Bibliografías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Presocráticos</dc:title>
  <cp:lastModifiedBy>Sr. ZOROX</cp:lastModifiedBy>
  <cp:revision>34</cp:revision>
  <dcterms:modified xsi:type="dcterms:W3CDTF">2017-08-20T18:48:41Z</dcterms:modified>
</cp:coreProperties>
</file>